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96" r:id="rId5"/>
  </p:sldMasterIdLst>
  <p:notesMasterIdLst>
    <p:notesMasterId r:id="rId23"/>
  </p:notesMasterIdLst>
  <p:sldIdLst>
    <p:sldId id="297" r:id="rId6"/>
    <p:sldId id="260" r:id="rId7"/>
    <p:sldId id="261" r:id="rId8"/>
    <p:sldId id="311" r:id="rId9"/>
    <p:sldId id="312" r:id="rId10"/>
    <p:sldId id="284" r:id="rId11"/>
    <p:sldId id="310" r:id="rId12"/>
    <p:sldId id="293" r:id="rId13"/>
    <p:sldId id="287" r:id="rId14"/>
    <p:sldId id="262" r:id="rId15"/>
    <p:sldId id="313" r:id="rId16"/>
    <p:sldId id="307" r:id="rId17"/>
    <p:sldId id="296" r:id="rId18"/>
    <p:sldId id="291" r:id="rId19"/>
    <p:sldId id="309" r:id="rId20"/>
    <p:sldId id="282" r:id="rId21"/>
    <p:sldId id="302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hy Morgan" initials="KM" lastIdx="28" clrIdx="0">
    <p:extLst>
      <p:ext uri="{19B8F6BF-5375-455C-9EA6-DF929625EA0E}">
        <p15:presenceInfo xmlns:p15="http://schemas.microsoft.com/office/powerpoint/2012/main" userId="S::kmorgan@firstinspires.org::19752d8f-270a-426b-91ad-1bf5c79275bc" providerId="AD"/>
      </p:ext>
    </p:extLst>
  </p:cmAuthor>
  <p:cmAuthor id="2" name="Tammy Pankey" initials="TP" lastIdx="39" clrIdx="1">
    <p:extLst>
      <p:ext uri="{19B8F6BF-5375-455C-9EA6-DF929625EA0E}">
        <p15:presenceInfo xmlns:p15="http://schemas.microsoft.com/office/powerpoint/2012/main" userId="S::tpankey@firstinspires.org::89b84b47-0384-4d66-b56e-dc00ebdb68c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1C24"/>
    <a:srgbClr val="ABE6FB"/>
    <a:srgbClr val="CCFFFF"/>
    <a:srgbClr val="4472C4"/>
    <a:srgbClr val="00A551"/>
    <a:srgbClr val="00A651"/>
    <a:srgbClr val="FF781D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1A67C3-377B-41F7-9C71-A55F1CC99B2E}" v="2" dt="2021-08-06T17:57:03.3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1361" autoAdjust="0"/>
  </p:normalViewPr>
  <p:slideViewPr>
    <p:cSldViewPr snapToGrid="0">
      <p:cViewPr varScale="1">
        <p:scale>
          <a:sx n="98" d="100"/>
          <a:sy n="98" d="100"/>
        </p:scale>
        <p:origin x="2488" y="200"/>
      </p:cViewPr>
      <p:guideLst>
        <p:guide orient="horz" pos="2160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hy Morgan" userId="19752d8f-270a-426b-91ad-1bf5c79275bc" providerId="ADAL" clId="{A11A67C3-377B-41F7-9C71-A55F1CC99B2E}"/>
    <pc:docChg chg="custSel modSld sldOrd">
      <pc:chgData name="Kathy Morgan" userId="19752d8f-270a-426b-91ad-1bf5c79275bc" providerId="ADAL" clId="{A11A67C3-377B-41F7-9C71-A55F1CC99B2E}" dt="2021-08-06T18:24:26.198" v="133"/>
      <pc:docMkLst>
        <pc:docMk/>
      </pc:docMkLst>
      <pc:sldChg chg="addSp modSp mod">
        <pc:chgData name="Kathy Morgan" userId="19752d8f-270a-426b-91ad-1bf5c79275bc" providerId="ADAL" clId="{A11A67C3-377B-41F7-9C71-A55F1CC99B2E}" dt="2021-08-06T17:56:39.136" v="12" actId="1038"/>
        <pc:sldMkLst>
          <pc:docMk/>
          <pc:sldMk cId="1717468709" sldId="260"/>
        </pc:sldMkLst>
        <pc:picChg chg="mod">
          <ac:chgData name="Kathy Morgan" userId="19752d8f-270a-426b-91ad-1bf5c79275bc" providerId="ADAL" clId="{A11A67C3-377B-41F7-9C71-A55F1CC99B2E}" dt="2021-08-06T17:56:23.690" v="2" actId="1076"/>
          <ac:picMkLst>
            <pc:docMk/>
            <pc:sldMk cId="1717468709" sldId="260"/>
            <ac:picMk id="7" creationId="{EE67D55D-F75B-4ACA-98F5-60D8AFC513FE}"/>
          </ac:picMkLst>
        </pc:picChg>
        <pc:picChg chg="add mod">
          <ac:chgData name="Kathy Morgan" userId="19752d8f-270a-426b-91ad-1bf5c79275bc" providerId="ADAL" clId="{A11A67C3-377B-41F7-9C71-A55F1CC99B2E}" dt="2021-08-06T17:56:39.136" v="12" actId="1038"/>
          <ac:picMkLst>
            <pc:docMk/>
            <pc:sldMk cId="1717468709" sldId="260"/>
            <ac:picMk id="8" creationId="{3F06F976-86EF-4BF0-870D-D107D0731FE6}"/>
          </ac:picMkLst>
        </pc:picChg>
      </pc:sldChg>
      <pc:sldChg chg="ord">
        <pc:chgData name="Kathy Morgan" userId="19752d8f-270a-426b-91ad-1bf5c79275bc" providerId="ADAL" clId="{A11A67C3-377B-41F7-9C71-A55F1CC99B2E}" dt="2021-08-06T17:57:47.075" v="15"/>
        <pc:sldMkLst>
          <pc:docMk/>
          <pc:sldMk cId="2332097036" sldId="291"/>
        </pc:sldMkLst>
      </pc:sldChg>
      <pc:sldChg chg="ord modNotesTx">
        <pc:chgData name="Kathy Morgan" userId="19752d8f-270a-426b-91ad-1bf5c79275bc" providerId="ADAL" clId="{A11A67C3-377B-41F7-9C71-A55F1CC99B2E}" dt="2021-08-06T18:24:26.198" v="133"/>
        <pc:sldMkLst>
          <pc:docMk/>
          <pc:sldMk cId="2671776133" sldId="309"/>
        </pc:sldMkLst>
      </pc:sldChg>
      <pc:sldChg chg="delCm">
        <pc:chgData name="Kathy Morgan" userId="19752d8f-270a-426b-91ad-1bf5c79275bc" providerId="ADAL" clId="{A11A67C3-377B-41F7-9C71-A55F1CC99B2E}" dt="2021-08-06T17:55:37.528" v="0" actId="1592"/>
        <pc:sldMkLst>
          <pc:docMk/>
          <pc:sldMk cId="77366541" sldId="311"/>
        </pc:sldMkLst>
      </pc:sldChg>
      <pc:sldChg chg="addSp modSp">
        <pc:chgData name="Kathy Morgan" userId="19752d8f-270a-426b-91ad-1bf5c79275bc" providerId="ADAL" clId="{A11A67C3-377B-41F7-9C71-A55F1CC99B2E}" dt="2021-08-06T17:57:03.318" v="13"/>
        <pc:sldMkLst>
          <pc:docMk/>
          <pc:sldMk cId="3276168345" sldId="312"/>
        </pc:sldMkLst>
        <pc:spChg chg="add mod">
          <ac:chgData name="Kathy Morgan" userId="19752d8f-270a-426b-91ad-1bf5c79275bc" providerId="ADAL" clId="{A11A67C3-377B-41F7-9C71-A55F1CC99B2E}" dt="2021-08-06T17:57:03.318" v="13"/>
          <ac:spMkLst>
            <pc:docMk/>
            <pc:sldMk cId="3276168345" sldId="312"/>
            <ac:spMk id="4" creationId="{BE8FCD0C-E2CB-47F9-9D94-8FF438F19992}"/>
          </ac:spMkLst>
        </pc:spChg>
        <pc:picChg chg="add mod">
          <ac:chgData name="Kathy Morgan" userId="19752d8f-270a-426b-91ad-1bf5c79275bc" providerId="ADAL" clId="{A11A67C3-377B-41F7-9C71-A55F1CC99B2E}" dt="2021-08-06T17:57:03.318" v="13"/>
          <ac:picMkLst>
            <pc:docMk/>
            <pc:sldMk cId="3276168345" sldId="312"/>
            <ac:picMk id="5" creationId="{C21A1680-C973-49CB-8895-E2B67F6D67C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3F5F3-06B3-EE47-BF43-708E2593BF64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B8CF6-C2C2-924C-96EF-0C0C9E05F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baseline="0" dirty="0">
                <a:latin typeface="Arial-BoldMT"/>
              </a:rPr>
              <a:t>Review pages 16-17 in the Team Meeting Guide before starting session 5.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i="0" u="none" strike="noStrike" baseline="0" dirty="0">
              <a:latin typeface="Arial-Bold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none" strike="noStrike" baseline="0" dirty="0">
                <a:latin typeface="Arial-BoldMT"/>
              </a:rPr>
              <a:t>Checkpoint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The team has bonded and are working well together. If they need more support to achieve this, do some extra team-building activities.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New teams may want to summarize the new robot skills they have learned.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All models must be built and placed on the mat, secured with the Dual Lock™ as needed.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Extra time can be spent on the robot lessons before moving 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The team has explored and designed solutions for all the Project Sparks.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The team has reviewed the missions and rules in the </a:t>
            </a:r>
            <a:r>
              <a:rPr lang="en-US" sz="1800" b="0" i="1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Robot Game Rulebook</a:t>
            </a: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7B8CF6-C2C2-924C-96EF-0C0C9E05FE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0777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Facilitator Tips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Project resource examples include the Internet, books, magazines, personal stories, and experts (in person or virtual).</a:t>
            </a:r>
            <a:endParaRPr lang="en-US" sz="1800" b="1" i="0" u="none" strike="noStrike" baseline="0" dirty="0">
              <a:latin typeface="Arial-Bold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83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Facilitator Tips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Each team member might not get their favorite problem chosen, but the team should choose something everyone supports.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The team can use a problem identified within one of the Project Sparks to develop their solution.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The team will write their final problem statement here. If they have multiple ideas, use a voting process to narrow it down to one. </a:t>
            </a:r>
            <a:endParaRPr lang="en-US" sz="1800" b="1" i="0" u="none" strike="noStrike" baseline="0" dirty="0">
              <a:latin typeface="Arial-Bold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91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="0" i="0" u="none" strike="noStrike" baseline="0" dirty="0">
              <a:solidFill>
                <a:srgbClr val="5185C4"/>
              </a:solidFill>
              <a:latin typeface="Chantal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77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1182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364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Choose a relevant, age-appropriate video for your students.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are two examples: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WFP’s Innovative Supply Chain Solutions from the United Nations World Food 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Programme</a:t>
            </a:r>
            <a:r>
              <a:rPr lang="en-US" b="0" i="0" dirty="0">
                <a:effectLst/>
                <a:latin typeface="Roboto" panose="02000000000000000000" pitchFamily="2" charset="0"/>
              </a:rPr>
              <a:t> – Length 5:36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https://youtu.be/18l7KPS79js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WFP Air Drop – Length 1:00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https://youtu.be/XKFML6ENOwI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034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>
                <a:solidFill>
                  <a:srgbClr val="211D1E"/>
                </a:solidFill>
                <a:latin typeface="Arial" panose="020B0604020202020204" pitchFamily="34" charset="0"/>
              </a:rPr>
              <a:t>Allow time for cleanup and place any unfinished models and their pieces in a sealed plastic bag.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75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 i="0" u="none" strike="noStrike" baseline="0" dirty="0">
                <a:latin typeface="Arial-BoldMT"/>
              </a:rPr>
              <a:t>Facilitator Tips for Session 5-8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Core Values:  </a:t>
            </a:r>
            <a:r>
              <a:rPr lang="en-US" sz="1800" b="0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Remember the Core Values are about HOW the team behaves and works together. They should be demonstrated by all the team, all the time.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Innovation Project:  Teams will have to select a final problem and solution to focus on, so thinking about this goal during each session is helpful.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Robot Design:  At the event, two mats will be set up next to each other. However, during the sessions, you will probably work with a single mat.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Robot Game:  The team could look for missions that use basic robot skills like: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Push, pull, or lift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Models close to home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Navigation with line following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Easy access to return home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800" b="1" i="0" u="none" strike="noStrike" baseline="0" dirty="0">
              <a:latin typeface="Arial-Bold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Facilitator Tips for Session 5</a:t>
            </a:r>
            <a:endParaRPr lang="en-US" sz="1800" b="0" i="0" u="none" strike="noStrike" baseline="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Team-building activities are great way for teams to develop and use their Core Values and learn how to work together. Search online for great activities developed by the </a:t>
            </a:r>
            <a:r>
              <a:rPr lang="en-US" sz="1800" b="0" i="1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FIRST</a:t>
            </a: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® community.</a:t>
            </a:r>
            <a:endParaRPr lang="en-US" sz="1800" b="0" i="0" u="none" strike="noStrike" baseline="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</a:p>
          <a:p>
            <a:pPr algn="l"/>
            <a:endParaRPr lang="en-US" sz="1800" b="0" i="0" u="none" strike="noStrike" baseline="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algn="l"/>
            <a:endParaRPr lang="en-US" sz="1800" b="0" i="0" u="none" strike="noStrike" baseline="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b="1" i="0" u="none" strike="noStrike" baseline="0" dirty="0">
              <a:latin typeface="Arial-Bold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2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Facilitator Tips</a:t>
            </a:r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Provide supplies to create posters with their team names as logos. </a:t>
            </a:r>
            <a:endParaRPr lang="en-US" sz="1800" b="1" i="0" u="none" strike="noStrike" baseline="0" dirty="0">
              <a:latin typeface="Arial-Bold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593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Facilitator Tips</a:t>
            </a:r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If the team is sharing one robot, they can code on individual devices then take turns running their programs onto the robot.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The provided code for the guided mission will not only solve the Air Drop mission but also be helpful to use on other missions.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Show the Guided Mission portion of the season video again.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If an attachment is needed for a mission, keep it in a plastic bag labeled with the mission number. 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50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174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50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687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02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Facilitator Tips</a:t>
            </a:r>
            <a:endParaRPr lang="en-US" sz="1800" b="0" i="0" u="none" strike="noStrike" baseline="0" dirty="0">
              <a:solidFill>
                <a:srgbClr val="211D1E"/>
              </a:solidFill>
              <a:latin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Encourage the team to record all problem ideas they have identified for the Innovation Project.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55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AE46A625-A699-8146-B1EC-AD3911BAB5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3" y="0"/>
            <a:ext cx="9142514" cy="685911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59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163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4315919" y="6233945"/>
            <a:ext cx="46198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EAB375D-E9AC-F74F-9547-C4E3B1C07D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132613" cy="68580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783DE5F-FA27-C947-8F3B-D58816221E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342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8D2D575-FED2-7A4B-9D93-E1A5AF566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342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0FA5253B-966D-5740-8D64-97195692D6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342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088793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5760" userDrawn="1">
          <p15:clr>
            <a:srgbClr val="FBAE40"/>
          </p15:clr>
        </p15:guide>
        <p15:guide id="5" pos="56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Spl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5201" y="6193049"/>
            <a:ext cx="3172246" cy="550869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C951008-42F2-FA43-9D7A-E483A2C16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88133D-D111-5543-9141-17DBD179BE23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1373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oup of people sitting at a table with a computer&#10;&#10;Description automatically generated">
            <a:extLst>
              <a:ext uri="{FF2B5EF4-FFF2-40B4-BE49-F238E27FC236}">
                <a16:creationId xmlns:a16="http://schemas.microsoft.com/office/drawing/2014/main" id="{E054C8D7-8B56-5144-8673-F8E05FFA647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47548" y="0"/>
            <a:ext cx="4132613" cy="6858000"/>
          </a:xfrm>
          <a:prstGeom prst="rect">
            <a:avLst/>
          </a:prstGeom>
        </p:spPr>
      </p:pic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D624270F-D211-8945-B722-3DCD4A3D2C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187118A1-AF1D-E749-93B2-605B63A6AD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E130E79E-11D8-4242-869F-F180954F90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334202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0481" y="6193049"/>
            <a:ext cx="3172246" cy="550869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C951008-42F2-FA43-9D7A-E483A2C16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6291" y="6360269"/>
            <a:ext cx="1304089" cy="3938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88133D-D111-5543-9141-17DBD179BE23}"/>
              </a:ext>
            </a:extLst>
          </p:cNvPr>
          <p:cNvCxnSpPr>
            <a:cxnSpLocks/>
          </p:cNvCxnSpPr>
          <p:nvPr userDrawn="1"/>
        </p:nvCxnSpPr>
        <p:spPr>
          <a:xfrm>
            <a:off x="4326079" y="6233945"/>
            <a:ext cx="1373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person, man, boy, child&#10;&#10;Description automatically generated">
            <a:extLst>
              <a:ext uri="{FF2B5EF4-FFF2-40B4-BE49-F238E27FC236}">
                <a16:creationId xmlns:a16="http://schemas.microsoft.com/office/drawing/2014/main" id="{FE8B0E00-B69A-C44F-8C68-EADD8546F9F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4132613" cy="6858000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E82C88F-7666-274A-BDC2-114AC2227F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342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B5AAF13-D01E-F44C-B49D-74EC4B6C44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342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1125EE1-2060-344C-BF2E-99D1B900E2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342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406931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>
          <p15:clr>
            <a:srgbClr val="FBAE40"/>
          </p15:clr>
        </p15:guide>
        <p15:guide id="2" pos="5640">
          <p15:clr>
            <a:srgbClr val="FBAE40"/>
          </p15:clr>
        </p15:guide>
        <p15:guide id="3" pos="271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baseball hat&#10;&#10;Description automatically generated">
            <a:extLst>
              <a:ext uri="{FF2B5EF4-FFF2-40B4-BE49-F238E27FC236}">
                <a16:creationId xmlns:a16="http://schemas.microsoft.com/office/drawing/2014/main" id="{4A06F4B3-7F61-2C45-87F3-ACC074FD0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CB606-AFAA-AE40-874F-C071B9570B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24530" y="5512080"/>
            <a:ext cx="2694941" cy="84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42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Title + Division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baseball hat&#10;&#10;Description automatically generated">
            <a:extLst>
              <a:ext uri="{FF2B5EF4-FFF2-40B4-BE49-F238E27FC236}">
                <a16:creationId xmlns:a16="http://schemas.microsoft.com/office/drawing/2014/main" id="{4A06F4B3-7F61-2C45-87F3-ACC074FD0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CB606-AFAA-AE40-874F-C071B9570B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641630"/>
            <a:ext cx="2282190" cy="716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9F6F20-F848-DB40-8DA0-0987DC399D0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46193" y="5486454"/>
            <a:ext cx="3971087" cy="105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9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52" userDrawn="1">
          <p15:clr>
            <a:srgbClr val="FBAE40"/>
          </p15:clr>
        </p15:guide>
        <p15:guide id="2" pos="540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Conten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irl sitting on a table&#10;&#10;Description automatically generated">
            <a:extLst>
              <a:ext uri="{FF2B5EF4-FFF2-40B4-BE49-F238E27FC236}">
                <a16:creationId xmlns:a16="http://schemas.microsoft.com/office/drawing/2014/main" id="{7C80CD5D-3A4C-C245-A099-FFB3D35CA4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4F22EC-9664-A64A-9E1D-9B596EE72190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462881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71C7DCC-A3D2-5745-943D-BB500C27C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74F916-BB50-8E4B-B980-844F0A5373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7919" y="6288708"/>
            <a:ext cx="567209" cy="4501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99BB98-B5D9-FD4D-A9B7-A46046DC3C6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2775" y="6289812"/>
            <a:ext cx="566842" cy="4490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8FD695-7368-F74F-A96C-1D6C2EB4799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065" y="6289813"/>
            <a:ext cx="567208" cy="449039"/>
          </a:xfrm>
          <a:prstGeom prst="rect">
            <a:avLst/>
          </a:prstGeom>
        </p:spPr>
      </p:pic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209ACF38-2E26-AD4A-85B8-9D81426E60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06998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35EBEBE3-32A2-3C42-B4C1-9DDFBAEDC2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5CDA0C67-0D8E-C541-A589-A6B786712E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204917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+ Divisio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87727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02194A-C2C7-D346-B573-EA1DEFD4BA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9199" y="6288708"/>
            <a:ext cx="567209" cy="450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D83CE0-34B8-7D40-AFBF-6AD24461EB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4055" y="6289812"/>
            <a:ext cx="566842" cy="4490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47F00E-80D8-5D4C-8E65-67C41ED58F4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4345" y="6289813"/>
            <a:ext cx="567208" cy="449039"/>
          </a:xfrm>
          <a:prstGeom prst="rect">
            <a:avLst/>
          </a:prstGeom>
        </p:spPr>
      </p:pic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2FECD85-B06E-0645-8F2F-1286F6E97A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ECF86C-28F9-2C49-9A2E-EAAB44D8A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9C00856B-D2C0-EE4A-B31E-4CA8A8334D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586553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Disc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1D8A5E-035A-404B-BF58-7E6F26A15A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369" y="6289813"/>
            <a:ext cx="567208" cy="4490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02E0E6-D5D1-6942-A6EB-83707AEFA9CB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662C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FC62050-E6BD-5B4A-BC22-93EAE91A75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0FD8D974-B3E7-5D42-8C11-96FAB1B9C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45604E-7440-E54B-AC0F-287B8FA391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379125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0FF1096-3169-EE4B-8934-C3FB782637A7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00A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0C33C2-6CD3-9547-B7C0-310F735C71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368" y="6288708"/>
            <a:ext cx="567209" cy="450144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86BD933-7ECD-DB44-A5D3-0CA3A0BC94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154C9013-0D60-994B-9DA0-2156E8F7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71F26ED-0509-D14C-96DF-C0C59D829C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028720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Challen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6D1B90-0E65-9F46-B5CA-31D21D7C3B70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EE3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9876EC-A9F7-9F45-AE59-5ECBB1FC43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4082" y="6289812"/>
            <a:ext cx="566842" cy="449039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2D004C9-1722-3C49-AA73-B0A2E47BEC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F0294C1F-B68B-4946-B2C2-B402D357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596ABF9-6C2C-754C-9957-63121EA44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04925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F439B386-C6A8-8B40-AE60-3A1F71C51F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602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960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AB96C312-9228-F146-9D4D-ED39000206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AC7D3B-293E-F844-ACC7-2EDE6C9234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49190" y="5184912"/>
            <a:ext cx="6045620" cy="116504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6331959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BB86ADDC-C5CE-D145-9B24-4927989EDC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34971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A7B5E5A-8C74-4F43-906F-1C9502959F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32868" y="6370429"/>
            <a:ext cx="806850" cy="373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08BDC1-04F1-E147-A19E-F0708D7C4AE0}"/>
              </a:ext>
            </a:extLst>
          </p:cNvPr>
          <p:cNvSpPr/>
          <p:nvPr userDrawn="1"/>
        </p:nvSpPr>
        <p:spPr>
          <a:xfrm>
            <a:off x="3857801" y="6216985"/>
            <a:ext cx="956984" cy="45719"/>
          </a:xfrm>
          <a:prstGeom prst="rect">
            <a:avLst/>
          </a:prstGeom>
          <a:solidFill>
            <a:srgbClr val="F57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ED5DBD5-1D44-A349-997C-B8B186AF16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CBD62BA6-9822-1742-8046-63189E63A2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04E1C05B-7DEB-6B4A-B702-88ECD0BB36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402650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7469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DF282-9FFB-8343-9583-E56497D9A3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74948" y="6370429"/>
            <a:ext cx="806850" cy="373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080252-F820-DB47-845D-2D64213173B5}"/>
              </a:ext>
            </a:extLst>
          </p:cNvPr>
          <p:cNvSpPr/>
          <p:nvPr userDrawn="1"/>
        </p:nvSpPr>
        <p:spPr>
          <a:xfrm>
            <a:off x="7799881" y="6216985"/>
            <a:ext cx="956984" cy="45719"/>
          </a:xfrm>
          <a:prstGeom prst="rect">
            <a:avLst/>
          </a:prstGeom>
          <a:solidFill>
            <a:srgbClr val="F57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267380B0-7C21-8241-AA1C-D36A470938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CF55798-5B07-BC47-AF64-590FB385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02FD4638-C49D-8B48-A189-9195A84D0D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371891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tanding in front of a store&#10;&#10;Description automatically generated">
            <a:extLst>
              <a:ext uri="{FF2B5EF4-FFF2-40B4-BE49-F238E27FC236}">
                <a16:creationId xmlns:a16="http://schemas.microsoft.com/office/drawing/2014/main" id="{553D7561-24EC-CA46-8738-D6F0A5CB4A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9A6731-E8CF-354D-A9B3-4C8279C84B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23241" y="5184912"/>
            <a:ext cx="6297519" cy="116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208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Conten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outdoor, man, people&#10;&#10;Description automatically generated">
            <a:extLst>
              <a:ext uri="{FF2B5EF4-FFF2-40B4-BE49-F238E27FC236}">
                <a16:creationId xmlns:a16="http://schemas.microsoft.com/office/drawing/2014/main" id="{6ACECBEB-E200-5C48-BD42-BCA9AD284B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C310FE-A61B-8440-BF86-3883B3A76181}"/>
              </a:ext>
            </a:extLst>
          </p:cNvPr>
          <p:cNvSpPr/>
          <p:nvPr userDrawn="1"/>
        </p:nvSpPr>
        <p:spPr>
          <a:xfrm>
            <a:off x="3856102" y="6216985"/>
            <a:ext cx="956984" cy="45719"/>
          </a:xfrm>
          <a:prstGeom prst="rect">
            <a:avLst/>
          </a:prstGeom>
          <a:solidFill>
            <a:srgbClr val="009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DAEFEB-E8F2-814A-919E-471B2CA9BB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70467" y="6365047"/>
            <a:ext cx="928255" cy="379287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4D9B68-9D04-0F44-8881-B4385DCBE5E2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34971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994B31E-674E-9342-937C-035E48EA85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482B953B-2758-3B46-921D-4E4EB5C34D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B5A34C5-15AB-9948-9572-30DBEA0E46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576773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58DF4A-4D15-AE46-BCF3-490865FEB3D0}"/>
              </a:ext>
            </a:extLst>
          </p:cNvPr>
          <p:cNvSpPr/>
          <p:nvPr userDrawn="1"/>
        </p:nvSpPr>
        <p:spPr>
          <a:xfrm>
            <a:off x="7747382" y="6216985"/>
            <a:ext cx="956984" cy="45719"/>
          </a:xfrm>
          <a:prstGeom prst="rect">
            <a:avLst/>
          </a:prstGeom>
          <a:solidFill>
            <a:srgbClr val="009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7C3726-FAD5-7C44-94E3-C4E81D7882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1747" y="6365047"/>
            <a:ext cx="928255" cy="379287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73884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9735B6C-CF20-9E43-BC94-65F0C1B34F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A4819B2A-8C28-D84D-BF09-2EE036595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0C6DBA-7784-2C40-A0FD-B5E5C80AE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764693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724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9DED77A-CA14-A247-870A-C5C8EA681C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39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store, people, man&#10;&#10;Description automatically generated">
            <a:extLst>
              <a:ext uri="{FF2B5EF4-FFF2-40B4-BE49-F238E27FC236}">
                <a16:creationId xmlns:a16="http://schemas.microsoft.com/office/drawing/2014/main" id="{ECD47285-B1D5-EF41-B498-C70FA47797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82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4FABAD6A-6588-E541-8FD5-DD8A3BFB9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1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Built Better Togeth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DFFEBD19-C7F9-364D-AC14-202929C8DA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9144000" cy="689964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50504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56879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EA6D01-5E9C-DE46-94F8-EDAC89A95C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3408"/>
            <a:ext cx="7928752" cy="94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02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878240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8015FCC8-578F-F448-956B-12F9CC61C3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50870A3B-A479-304E-9979-5AE06B0E3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42BA1346-FCA4-6645-AD56-6D0F731B59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337114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19DE0D-8BCD-E84C-964A-F2259FACAE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52243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6321" y="6193049"/>
            <a:ext cx="3172246" cy="550869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6555E7D4-A808-DE4B-A41C-026E2451E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16FE883-6A33-C746-B87C-BF6A87DCA3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877286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 userDrawn="1">
          <p15:clr>
            <a:srgbClr val="FBAE40"/>
          </p15:clr>
        </p15:guide>
        <p15:guide id="2" pos="56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Spl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46198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74EEA14-F8F4-E24C-ADCD-5E2EDCBDE1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F3E1952-98E0-404A-8CC9-042549C3F4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241B465-8B17-724B-9E1C-5A2FADE1E1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C59280F-898E-3A46-A483-9189A6391E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4262011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4" userDrawn="1">
          <p15:clr>
            <a:srgbClr val="FBAE40"/>
          </p15:clr>
        </p15:guide>
        <p15:guide id="3" pos="120" userDrawn="1">
          <p15:clr>
            <a:srgbClr val="FBAE40"/>
          </p15:clr>
        </p15:guide>
        <p15:guide id="4" pos="3144" userDrawn="1">
          <p15:clr>
            <a:srgbClr val="FBAE40"/>
          </p15:clr>
        </p15:guide>
        <p15:guide id="5" pos="302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950719"/>
            <a:ext cx="7886700" cy="4226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EB161-7E7A-5042-BCF6-95F27F8C571E}" type="datetime1">
              <a:rPr lang="en-US" smtClean="0"/>
              <a:t>10/16/21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8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74" r:id="rId4"/>
    <p:sldLayoutId id="2147483675" r:id="rId5"/>
    <p:sldLayoutId id="2147483677" r:id="rId6"/>
    <p:sldLayoutId id="2147483664" r:id="rId7"/>
    <p:sldLayoutId id="2147483678" r:id="rId8"/>
    <p:sldLayoutId id="2147483680" r:id="rId9"/>
    <p:sldLayoutId id="2147483681" r:id="rId10"/>
    <p:sldLayoutId id="2147483679" r:id="rId11"/>
    <p:sldLayoutId id="2147483682" r:id="rId12"/>
    <p:sldLayoutId id="2147483683" r:id="rId13"/>
    <p:sldLayoutId id="2147483684" r:id="rId14"/>
    <p:sldLayoutId id="2147483695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1" r:id="rId21"/>
    <p:sldLayoutId id="2147483690" r:id="rId22"/>
    <p:sldLayoutId id="2147483692" r:id="rId23"/>
    <p:sldLayoutId id="2147483694" r:id="rId24"/>
    <p:sldLayoutId id="2147483693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2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234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2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4.jpeg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2C40124-7A20-4FB3-98C5-36C619DE8050}"/>
              </a:ext>
            </a:extLst>
          </p:cNvPr>
          <p:cNvSpPr/>
          <p:nvPr/>
        </p:nvSpPr>
        <p:spPr>
          <a:xfrm>
            <a:off x="-1" y="-5051"/>
            <a:ext cx="9144001" cy="6858001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B760C1-7E25-45A7-B891-53C58D074EA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61239" y="863253"/>
            <a:ext cx="3734151" cy="9161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Session 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44A52B-1E9F-874B-995F-737B8FDAA78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717593" y="3552741"/>
            <a:ext cx="4465484" cy="3309147"/>
          </a:xfrm>
          <a:prstGeom prst="rect">
            <a:avLst/>
          </a:prstGeom>
        </p:spPr>
      </p:pic>
      <p:sp>
        <p:nvSpPr>
          <p:cNvPr id="9" name="Triangle 8">
            <a:extLst>
              <a:ext uri="{FF2B5EF4-FFF2-40B4-BE49-F238E27FC236}">
                <a16:creationId xmlns:a16="http://schemas.microsoft.com/office/drawing/2014/main" id="{333C1C69-B690-7449-B8B0-DEA03BE5BB6F}"/>
              </a:ext>
            </a:extLst>
          </p:cNvPr>
          <p:cNvSpPr/>
          <p:nvPr/>
        </p:nvSpPr>
        <p:spPr>
          <a:xfrm>
            <a:off x="8407280" y="2468384"/>
            <a:ext cx="1477074" cy="108315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81BC9F91-93BD-DB49-960B-BD122234EA90}"/>
              </a:ext>
            </a:extLst>
          </p:cNvPr>
          <p:cNvSpPr/>
          <p:nvPr/>
        </p:nvSpPr>
        <p:spPr>
          <a:xfrm>
            <a:off x="4864716" y="2168752"/>
            <a:ext cx="882095" cy="64685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660B4C8E-BAE8-464B-BBB8-F8192D031B4C}"/>
              </a:ext>
            </a:extLst>
          </p:cNvPr>
          <p:cNvSpPr/>
          <p:nvPr/>
        </p:nvSpPr>
        <p:spPr>
          <a:xfrm rot="10800000">
            <a:off x="4861219" y="2815603"/>
            <a:ext cx="882095" cy="64685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1F865867-B648-DD4C-99DC-EFF2CCFBC362}"/>
              </a:ext>
            </a:extLst>
          </p:cNvPr>
          <p:cNvSpPr/>
          <p:nvPr/>
        </p:nvSpPr>
        <p:spPr>
          <a:xfrm rot="10800000">
            <a:off x="5202787" y="-1"/>
            <a:ext cx="4839484" cy="354885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3C7D7AE7-5927-E349-8635-91597DF21F1B}"/>
              </a:ext>
            </a:extLst>
          </p:cNvPr>
          <p:cNvSpPr/>
          <p:nvPr/>
        </p:nvSpPr>
        <p:spPr>
          <a:xfrm>
            <a:off x="3273763" y="-5051"/>
            <a:ext cx="560557" cy="41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A811D-8BDD-9047-BE7F-C840FC458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295" y="1483530"/>
            <a:ext cx="1163988" cy="1083156"/>
          </a:xfrm>
          <a:prstGeom prst="rect">
            <a:avLst/>
          </a:prstGeom>
        </p:spPr>
      </p:pic>
      <p:sp>
        <p:nvSpPr>
          <p:cNvPr id="21" name="Triangle 20">
            <a:extLst>
              <a:ext uri="{FF2B5EF4-FFF2-40B4-BE49-F238E27FC236}">
                <a16:creationId xmlns:a16="http://schemas.microsoft.com/office/drawing/2014/main" id="{F19A3321-F45C-B64E-8FCD-5505FA8D310B}"/>
              </a:ext>
            </a:extLst>
          </p:cNvPr>
          <p:cNvSpPr/>
          <p:nvPr/>
        </p:nvSpPr>
        <p:spPr>
          <a:xfrm rot="10800000">
            <a:off x="6765320" y="3551540"/>
            <a:ext cx="846613" cy="62083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B5EAB46B-B62F-0B4A-9B22-DC010CCED81E}"/>
              </a:ext>
            </a:extLst>
          </p:cNvPr>
          <p:cNvSpPr/>
          <p:nvPr/>
        </p:nvSpPr>
        <p:spPr>
          <a:xfrm>
            <a:off x="5891035" y="6037120"/>
            <a:ext cx="560557" cy="41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965C71-D23A-0448-B7BA-A53A7FD49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8421" y="5566592"/>
            <a:ext cx="1635192" cy="897512"/>
          </a:xfrm>
          <a:prstGeom prst="rect">
            <a:avLst/>
          </a:prstGeom>
        </p:spPr>
      </p:pic>
      <p:sp>
        <p:nvSpPr>
          <p:cNvPr id="31" name="Triangle 30">
            <a:extLst>
              <a:ext uri="{FF2B5EF4-FFF2-40B4-BE49-F238E27FC236}">
                <a16:creationId xmlns:a16="http://schemas.microsoft.com/office/drawing/2014/main" id="{0344DA23-0EA7-0342-A150-4BABE6EB94D5}"/>
              </a:ext>
            </a:extLst>
          </p:cNvPr>
          <p:cNvSpPr/>
          <p:nvPr/>
        </p:nvSpPr>
        <p:spPr>
          <a:xfrm rot="10800000">
            <a:off x="8407280" y="4222479"/>
            <a:ext cx="560557" cy="41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740D2BD1-83B5-4863-8371-2027926CFA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6224" y="265835"/>
            <a:ext cx="1730130" cy="108813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A68C850-6E2B-458E-8655-A632EC080CDA}"/>
              </a:ext>
            </a:extLst>
          </p:cNvPr>
          <p:cNvSpPr/>
          <p:nvPr/>
        </p:nvSpPr>
        <p:spPr>
          <a:xfrm>
            <a:off x="281689" y="3068997"/>
            <a:ext cx="3734152" cy="330298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ED1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picture containing LEGO, toy, transport&#10;&#10;Description automatically generated">
            <a:extLst>
              <a:ext uri="{FF2B5EF4-FFF2-40B4-BE49-F238E27FC236}">
                <a16:creationId xmlns:a16="http://schemas.microsoft.com/office/drawing/2014/main" id="{16FB6E7B-95BF-41A9-AEAB-4F9E462ACCF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049" y="2856898"/>
            <a:ext cx="3943313" cy="372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1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DD8D6A-447D-4110-8507-7700AA3250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11537" y="1198662"/>
            <a:ext cx="3777980" cy="3742990"/>
          </a:xfrm>
        </p:spPr>
        <p:txBody>
          <a:bodyPr>
            <a:noAutofit/>
          </a:bodyPr>
          <a:lstStyle/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Research the Innovation Project and different problems you have identified. 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Use this page to capture your research.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</a:rPr>
              <a:t>Investigations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942986-7E5E-4F49-BF29-8F71BDC5B6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198662"/>
            <a:ext cx="4282887" cy="375108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22573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DD8D6A-447D-4110-8507-7700AA3250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198662"/>
            <a:ext cx="8060867" cy="912240"/>
          </a:xfrm>
        </p:spPr>
        <p:txBody>
          <a:bodyPr>
            <a:noAutofit/>
          </a:bodyPr>
          <a:lstStyle/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Identify the problem your team will solve. 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Record your problem statement.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</a:rPr>
              <a:t>Investigations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DEE66-B6D1-4282-BC66-24959B7E017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407" y="2181803"/>
            <a:ext cx="7671185" cy="372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929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4712C1-F703-4BDE-AA70-74AE23C7B7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136297"/>
            <a:ext cx="8060867" cy="3023393"/>
          </a:xfrm>
        </p:spPr>
        <p:txBody>
          <a:bodyPr>
            <a:noAutofit/>
          </a:bodyPr>
          <a:lstStyle/>
          <a:p>
            <a:r>
              <a:rPr lang="en-US" sz="18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Get your team together at the mat. </a:t>
            </a:r>
          </a:p>
          <a:p>
            <a:r>
              <a:rPr lang="en-US" sz="18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Show how your robot scores points on the guided mission. </a:t>
            </a:r>
          </a:p>
          <a:p>
            <a:r>
              <a:rPr lang="en-US" sz="18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Discuss the problem your team have identified and think about next steps. </a:t>
            </a:r>
          </a:p>
          <a:p>
            <a:r>
              <a:rPr lang="en-US" sz="18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Discuss the reflection questions. </a:t>
            </a:r>
          </a:p>
          <a:p>
            <a:r>
              <a:rPr lang="en-US" sz="18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Clean up your space.</a:t>
            </a:r>
            <a:endParaRPr lang="en-US" sz="1800" dirty="0">
              <a:latin typeface="Helvetica Neue" panose="02000503000000020004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Share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1571AC-01BF-46D6-BD8E-BBA61BB437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10006"/>
            <a:ext cx="9144000" cy="194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52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4712C1-F703-4BDE-AA70-74AE23C7B7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14417" y="1468876"/>
            <a:ext cx="2775100" cy="3151762"/>
          </a:xfrm>
        </p:spPr>
        <p:txBody>
          <a:bodyPr>
            <a:normAutofit/>
          </a:bodyPr>
          <a:lstStyle/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Which transportation problem can you explain clearly? 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Is there someone you can talk to that is an expert on the problem?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Reflection Questions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9C02EA-63A8-4886-B7CE-792AB2F0836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468876"/>
            <a:ext cx="5224209" cy="315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28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Career Connections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74EB7BDA-577B-48D7-8621-87660F1966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2588894"/>
            <a:ext cx="2651760" cy="1971531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1" i="0" u="none" strike="noStrike" baseline="0" dirty="0">
                <a:latin typeface="Helvetica Neue" panose="02000503000000020004"/>
              </a:rPr>
              <a:t>Role:</a:t>
            </a:r>
          </a:p>
          <a:p>
            <a:pPr marL="0" indent="0" algn="l">
              <a:buNone/>
            </a:pPr>
            <a:r>
              <a:rPr lang="en-US" b="0" i="0" u="none" strike="noStrike" baseline="0" dirty="0">
                <a:latin typeface="ArialMT"/>
              </a:rPr>
              <a:t>Monitors and maintains warehouse sorting machines.</a:t>
            </a:r>
            <a:endParaRPr lang="en-US" dirty="0">
              <a:latin typeface="Helvetica Neue" panose="0200050300000002000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CBFE3AE-5285-400E-B65A-A1354BC52178}"/>
              </a:ext>
            </a:extLst>
          </p:cNvPr>
          <p:cNvSpPr/>
          <p:nvPr/>
        </p:nvSpPr>
        <p:spPr>
          <a:xfrm>
            <a:off x="594360" y="1493203"/>
            <a:ext cx="2788920" cy="964245"/>
          </a:xfrm>
          <a:prstGeom prst="roundRect">
            <a:avLst/>
          </a:prstGeom>
          <a:solidFill>
            <a:srgbClr val="ED1C24"/>
          </a:solidFill>
          <a:ln>
            <a:solidFill>
              <a:srgbClr val="ED1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latin typeface="Helvetica Neue" panose="02000503000000020004"/>
              </a:rPr>
              <a:t>Machine Operator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55783A-CF7B-451C-A306-0F9454C65B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57600" y="1493203"/>
            <a:ext cx="5127585" cy="438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2097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79E1ECC3-F162-4E13-A48B-FE68FA7D1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Multimedia Resources</a:t>
            </a: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F78A9DB-E5AA-4B24-9F57-3E0E955F5A92}"/>
              </a:ext>
            </a:extLst>
          </p:cNvPr>
          <p:cNvSpPr/>
          <p:nvPr/>
        </p:nvSpPr>
        <p:spPr>
          <a:xfrm>
            <a:off x="1018902" y="1058090"/>
            <a:ext cx="7106194" cy="474181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text, toy, doll&#10;&#10;Description automatically generated">
            <a:extLst>
              <a:ext uri="{FF2B5EF4-FFF2-40B4-BE49-F238E27FC236}">
                <a16:creationId xmlns:a16="http://schemas.microsoft.com/office/drawing/2014/main" id="{3BAF43A5-3242-4612-A086-EC34A875CE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8967" y="1200183"/>
            <a:ext cx="3866063" cy="38660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F64D3A-075E-49C2-9842-F32E7A65343B}"/>
              </a:ext>
            </a:extLst>
          </p:cNvPr>
          <p:cNvSpPr txBox="1"/>
          <p:nvPr/>
        </p:nvSpPr>
        <p:spPr>
          <a:xfrm>
            <a:off x="1175655" y="5112245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You may wish to embed a relevant, age-appropriate video for your students here.  See the Notes for an example.</a:t>
            </a:r>
          </a:p>
        </p:txBody>
      </p:sp>
    </p:spTree>
    <p:extLst>
      <p:ext uri="{BB962C8B-B14F-4D97-AF65-F5344CB8AC3E}">
        <p14:creationId xmlns:p14="http://schemas.microsoft.com/office/powerpoint/2010/main" val="2671776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FF0000"/>
                </a:solidFill>
              </a:rPr>
              <a:t>Clean Up</a:t>
            </a:r>
          </a:p>
        </p:txBody>
      </p:sp>
      <p:pic>
        <p:nvPicPr>
          <p:cNvPr id="5" name="Picture 4" descr="A picture containing tool, brush&#10;&#10;Description automatically generated">
            <a:extLst>
              <a:ext uri="{FF2B5EF4-FFF2-40B4-BE49-F238E27FC236}">
                <a16:creationId xmlns:a16="http://schemas.microsoft.com/office/drawing/2014/main" id="{8C54FEE0-F358-43D4-9A72-77A42640E5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874" y="1127761"/>
            <a:ext cx="7340252" cy="491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983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91256E-55E4-4477-949F-AB7E827A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9E301-2DD2-4D86-86AD-49BCE4C01F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5153" y="5066852"/>
            <a:ext cx="8627633" cy="9897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and the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logo are registered trademarks of For Inspiration and Recognition of Science and Technology (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). LEGO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baseline="30000" dirty="0">
                <a:latin typeface="Helvetica Neue" panose="02000503000000020004"/>
                <a:ea typeface="Calibri" panose="020F0502020204030204" pitchFamily="34" charset="0"/>
              </a:rPr>
              <a:t> </a:t>
            </a:r>
            <a:r>
              <a:rPr lang="en-US" sz="1400" dirty="0">
                <a:latin typeface="Helvetica Neue" panose="02000503000000020004"/>
                <a:ea typeface="Calibri" panose="020F0502020204030204" pitchFamily="34" charset="0"/>
              </a:rPr>
              <a:t>and 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MINDSTORMS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 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are registered trademarks of the LEGO Group.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LEGO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League and CARGO CONNECT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SM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are jointly held trademarks of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and the LEGO Group. SPIKE™ Prime is a trademark of LEGO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Education. All other trademarks are the property of their respective owners. ©2021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and the LEGO Group. All rights reserved. </a:t>
            </a:r>
          </a:p>
          <a:p>
            <a:pPr marL="0" indent="0">
              <a:buNone/>
            </a:pPr>
            <a:endParaRPr lang="en-US" sz="1400" dirty="0">
              <a:latin typeface="Helvetica Neue" panose="020005030000000200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2E96E8-279D-435F-9324-73D0D2B94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890" y="1384630"/>
            <a:ext cx="2456600" cy="2286000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13444D4A-68DF-42DE-9D61-3697B9E5E29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244" y="1384630"/>
            <a:ext cx="363472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013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DE1808D-4A41-4429-BDD9-039046921A33}"/>
              </a:ext>
            </a:extLst>
          </p:cNvPr>
          <p:cNvSpPr/>
          <p:nvPr/>
        </p:nvSpPr>
        <p:spPr>
          <a:xfrm>
            <a:off x="263047" y="365127"/>
            <a:ext cx="8426470" cy="762634"/>
          </a:xfrm>
          <a:prstGeom prst="round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Session Overview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BFC0E9B-CC84-4D72-8BFD-54ED5EC94447}"/>
              </a:ext>
            </a:extLst>
          </p:cNvPr>
          <p:cNvSpPr/>
          <p:nvPr/>
        </p:nvSpPr>
        <p:spPr>
          <a:xfrm>
            <a:off x="358764" y="1406750"/>
            <a:ext cx="8426470" cy="149781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Outcomes </a:t>
            </a:r>
            <a:endParaRPr lang="en-US" sz="1800" b="0" i="0" u="none" strike="noStrike" baseline="0" dirty="0">
              <a:solidFill>
                <a:srgbClr val="211D1E"/>
              </a:solidFill>
              <a:latin typeface="Helvetica Neue" panose="020005030000000200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The team will apply coding principles to the guided mission.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The team will research solutions and identify their Innovation Project problem to solve.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67D55D-F75B-4ACA-98F5-60D8AFC513F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764" y="3953435"/>
            <a:ext cx="8426470" cy="8992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06F976-86EF-4BF0-870D-D107D0731FE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024" y="3341161"/>
            <a:ext cx="8321040" cy="64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68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</a:rPr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7ABF0-A15B-484D-B3C0-2CBB75CB02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10006"/>
            <a:ext cx="9144000" cy="194957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6FB3A79-2435-438C-A577-C7C35503CB7A}"/>
              </a:ext>
            </a:extLst>
          </p:cNvPr>
          <p:cNvSpPr txBox="1">
            <a:spLocks/>
          </p:cNvSpPr>
          <p:nvPr/>
        </p:nvSpPr>
        <p:spPr>
          <a:xfrm>
            <a:off x="3404503" y="1127761"/>
            <a:ext cx="5554437" cy="1614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800" b="0" i="0" u="none" strike="noStrike" baseline="0">
              <a:solidFill>
                <a:srgbClr val="000000"/>
              </a:solidFill>
            </a:endParaRPr>
          </a:p>
          <a:p>
            <a:endParaRPr lang="en-US" sz="1800" b="0" i="0" u="none" strike="noStrike" baseline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1F4F41-802C-411F-AB0C-16666EAABEBD}"/>
              </a:ext>
            </a:extLst>
          </p:cNvPr>
          <p:cNvSpPr txBox="1"/>
          <p:nvPr/>
        </p:nvSpPr>
        <p:spPr>
          <a:xfrm>
            <a:off x="628651" y="1256429"/>
            <a:ext cx="405035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Now that you have been working together as a team, create a team name!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Design a poster of your team name as a logo.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Be sure each person gets to contribute to the poster! </a:t>
            </a:r>
            <a:endParaRPr lang="en-US" sz="2400" dirty="0">
              <a:latin typeface="Helvetica Neue" panose="02000503000000020004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657E559-2C86-4CF4-9934-4D4C2EE8B89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4088" y="365127"/>
            <a:ext cx="4073956" cy="384487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51211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363EA2-223C-4511-ABE0-5D5FCE348A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541735"/>
            <a:ext cx="7709807" cy="762634"/>
          </a:xfrm>
        </p:spPr>
        <p:txBody>
          <a:bodyPr>
            <a:normAutofit/>
          </a:bodyPr>
          <a:lstStyle/>
          <a:p>
            <a:pPr algn="l"/>
            <a:r>
              <a:rPr lang="en-US" b="0" i="0" u="none" strike="noStrike" baseline="0" dirty="0">
                <a:latin typeface="Helvetica Neue" panose="02000503000000020004"/>
                <a:cs typeface="Arial" panose="020B0604020202020204" pitchFamily="34" charset="0"/>
              </a:rPr>
              <a:t>Open the SPIKE™ Prime or EV3 Classroom app. Find your lesson.</a:t>
            </a:r>
            <a:endParaRPr lang="en-US" dirty="0">
              <a:latin typeface="Helvetica Neue" panose="02000503000000020004"/>
              <a:cs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</a:rPr>
              <a:t>Guided Mission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15790FC9-2581-40A9-831C-A5B74FAD4634}"/>
              </a:ext>
            </a:extLst>
          </p:cNvPr>
          <p:cNvSpPr txBox="1">
            <a:spLocks/>
          </p:cNvSpPr>
          <p:nvPr/>
        </p:nvSpPr>
        <p:spPr>
          <a:xfrm>
            <a:off x="628650" y="4042933"/>
            <a:ext cx="7920790" cy="7626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Read over the guided mission. 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Have fun practicing this guided mission until it works perfectly! </a:t>
            </a:r>
            <a:endParaRPr lang="en-US" dirty="0">
              <a:latin typeface="Helvetica Neue" panose="020005030000000200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809225-8F3D-4F8F-BE71-94C2220847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384" y="2497371"/>
            <a:ext cx="3947616" cy="11887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A5AD5D-CA37-4F41-B151-B3C50029EA2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9045" y="2477915"/>
            <a:ext cx="3885193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66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9DE3BD-76DE-4A5F-82BA-B5C8AD2BAA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955" y="254906"/>
            <a:ext cx="8592089" cy="586363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E8FCD0C-E2CB-47F9-9D94-8FF438F19992}"/>
              </a:ext>
            </a:extLst>
          </p:cNvPr>
          <p:cNvSpPr/>
          <p:nvPr/>
        </p:nvSpPr>
        <p:spPr>
          <a:xfrm>
            <a:off x="7262352" y="214193"/>
            <a:ext cx="1605692" cy="1087294"/>
          </a:xfrm>
          <a:prstGeom prst="roundRect">
            <a:avLst/>
          </a:prstGeom>
          <a:solidFill>
            <a:schemeClr val="bg1"/>
          </a:solidFill>
          <a:ln>
            <a:solidFill>
              <a:srgbClr val="ED1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chemeClr val="tx1"/>
                </a:solidFill>
                <a:latin typeface="Helvetica Neue" panose="02000503000000020004"/>
              </a:rPr>
              <a:t>Robot </a:t>
            </a:r>
          </a:p>
          <a:p>
            <a:r>
              <a:rPr lang="en-US" sz="1000" b="1" dirty="0">
                <a:solidFill>
                  <a:schemeClr val="tx1"/>
                </a:solidFill>
                <a:latin typeface="Helvetica Neue" panose="02000503000000020004"/>
              </a:rPr>
              <a:t>Game</a:t>
            </a:r>
          </a:p>
          <a:p>
            <a:r>
              <a:rPr lang="en-US" sz="1000" b="1" dirty="0">
                <a:solidFill>
                  <a:schemeClr val="tx1"/>
                </a:solidFill>
                <a:latin typeface="Helvetica Neue" panose="02000503000000020004"/>
              </a:rPr>
              <a:t>Rulebook</a:t>
            </a:r>
          </a:p>
          <a:p>
            <a:r>
              <a:rPr lang="en-US" sz="1000" b="1" dirty="0">
                <a:solidFill>
                  <a:schemeClr val="tx1"/>
                </a:solidFill>
                <a:latin typeface="Helvetica Neue" panose="02000503000000020004"/>
              </a:rPr>
              <a:t>page 16</a:t>
            </a:r>
          </a:p>
          <a:p>
            <a:pPr algn="r"/>
            <a:endParaRPr lang="en-US" sz="1000" b="1" dirty="0">
              <a:solidFill>
                <a:schemeClr val="tx1"/>
              </a:solidFill>
              <a:latin typeface="Helvetica Neue" panose="02000503000000020004"/>
            </a:endParaRPr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21A1680-C973-49CB-8895-E2B67F6D67C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5816" y="312229"/>
            <a:ext cx="682842" cy="9102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76168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</a:rPr>
              <a:t>Guided Mission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6A95AF5-F6C8-4EA5-A982-AB1B87B120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345558"/>
            <a:ext cx="7886700" cy="4413216"/>
          </a:xfrm>
          <a:prstGeom prst="roundRect">
            <a:avLst/>
          </a:prstGeom>
          <a:ln w="76200">
            <a:solidFill>
              <a:srgbClr val="ED1C24"/>
            </a:solidFill>
          </a:ln>
        </p:spPr>
        <p:txBody>
          <a:bodyPr>
            <a:noAutofit/>
          </a:bodyPr>
          <a:lstStyle/>
          <a:p>
            <a:r>
              <a:rPr lang="en-US" i="0" u="none" strike="noStrike" baseline="0" dirty="0">
                <a:solidFill>
                  <a:schemeClr val="tx1"/>
                </a:solidFill>
                <a:latin typeface="Helvetica Neue" panose="02000503000000020004"/>
              </a:rPr>
              <a:t>Helicopters can be used to transport cargo to areas that are difficult to reach. They are used to help others, bringing important packages like food. </a:t>
            </a:r>
          </a:p>
          <a:p>
            <a:r>
              <a:rPr lang="en-US" i="0" u="none" strike="noStrike" baseline="0" dirty="0">
                <a:solidFill>
                  <a:schemeClr val="tx1"/>
                </a:solidFill>
                <a:latin typeface="Helvetica Neue" panose="02000503000000020004"/>
              </a:rPr>
              <a:t>Like all the mission models on the </a:t>
            </a:r>
            <a:r>
              <a:rPr lang="en-US" i="1" u="none" strike="noStrike" baseline="0" dirty="0">
                <a:solidFill>
                  <a:schemeClr val="tx1"/>
                </a:solidFill>
                <a:latin typeface="Helvetica Neue" panose="02000503000000020004"/>
              </a:rPr>
              <a:t>FIRST</a:t>
            </a:r>
            <a:r>
              <a:rPr lang="en-US" i="0" u="none" strike="noStrike" baseline="0" dirty="0">
                <a:solidFill>
                  <a:schemeClr val="tx1"/>
                </a:solidFill>
                <a:latin typeface="Helvetica Neue" panose="02000503000000020004"/>
              </a:rPr>
              <a:t>® LEGO® League Challenge competition field, the Air Drop in Mission 8 (M08) might inspire you to think of a solution for your Innovation Project. </a:t>
            </a:r>
          </a:p>
          <a:p>
            <a:r>
              <a:rPr lang="en-US" i="0" u="none" strike="noStrike" baseline="0" dirty="0">
                <a:solidFill>
                  <a:schemeClr val="tx1"/>
                </a:solidFill>
                <a:latin typeface="Helvetica Neue" panose="02000503000000020004"/>
              </a:rPr>
              <a:t>To help you learn about using the color sensor to follow lines on the mat, we have created a guided mission lesson. </a:t>
            </a:r>
            <a:endParaRPr lang="en-US" dirty="0">
              <a:solidFill>
                <a:schemeClr val="tx1"/>
              </a:solidFill>
              <a:latin typeface="Helvetica Neue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3995406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</a:rPr>
              <a:t>Guided Mission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6A95AF5-F6C8-4EA5-A982-AB1B87B120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345558"/>
            <a:ext cx="7886700" cy="4413216"/>
          </a:xfrm>
          <a:prstGeom prst="roundRect">
            <a:avLst/>
          </a:prstGeom>
          <a:ln w="76200">
            <a:solidFill>
              <a:srgbClr val="ED1C24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In the app, you will: </a:t>
            </a:r>
            <a:endParaRPr lang="en-US" b="0" i="0" u="none" strike="noStrike" baseline="0" dirty="0">
              <a:solidFill>
                <a:srgbClr val="211D1E"/>
              </a:solidFill>
              <a:latin typeface="Helvetica Neue" panose="02000503000000020004"/>
            </a:endParaRPr>
          </a:p>
          <a:p>
            <a:r>
              <a:rPr lang="en-US" sz="18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Download the program that solves this mission. </a:t>
            </a:r>
          </a:p>
          <a:p>
            <a:r>
              <a:rPr lang="en-US" sz="18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Start your robot in the right position in the launch area. </a:t>
            </a:r>
          </a:p>
          <a:p>
            <a:r>
              <a:rPr lang="en-US" sz="18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Run your robot and watch it complete the mission and score the points. </a:t>
            </a:r>
          </a:p>
          <a:p>
            <a:r>
              <a:rPr lang="en-US" sz="18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Think about how to incorporate the Air Drop mission into one of your runs for the Robot Game. </a:t>
            </a:r>
          </a:p>
          <a:p>
            <a:r>
              <a:rPr lang="en-US" sz="18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Continue to practice your new skills by revisiting previous lessons or moving onto the Advanced Driving Base lesson. </a:t>
            </a:r>
          </a:p>
        </p:txBody>
      </p:sp>
    </p:spTree>
    <p:extLst>
      <p:ext uri="{BB962C8B-B14F-4D97-AF65-F5344CB8AC3E}">
        <p14:creationId xmlns:p14="http://schemas.microsoft.com/office/powerpoint/2010/main" val="806273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363EA2-223C-4511-ABE0-5D5FCE348A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320800"/>
            <a:ext cx="3595007" cy="4305300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b="1" i="0" u="none" strike="noStrike" baseline="0" dirty="0">
                <a:latin typeface="Helvetica Neue" panose="02000503000000020004"/>
              </a:rPr>
              <a:t>Reflection Questions</a:t>
            </a:r>
            <a:endParaRPr lang="en-US" b="0" i="0" u="none" strike="noStrike" baseline="0" dirty="0">
              <a:latin typeface="Helvetica Neue" panose="02000503000000020004"/>
            </a:endParaRP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What does the guided mission show you about </a:t>
            </a:r>
            <a:r>
              <a:rPr lang="en-US" b="0" i="1" u="none" strike="noStrike" baseline="0" dirty="0" err="1">
                <a:solidFill>
                  <a:srgbClr val="211D1E"/>
                </a:solidFill>
                <a:latin typeface="Helvetica Neue" panose="02000503000000020004"/>
              </a:rPr>
              <a:t>Coopertition</a:t>
            </a:r>
            <a:r>
              <a:rPr lang="en-US" b="0" i="1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®</a:t>
            </a:r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? 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How do you plan to talk with the other team at the Robot Game about the guided mission?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</a:rPr>
              <a:t>Guided Mission</a:t>
            </a:r>
          </a:p>
        </p:txBody>
      </p:sp>
      <p:pic>
        <p:nvPicPr>
          <p:cNvPr id="9" name="Picture 8" descr="A picture containing LEGO, toy, transport&#10;&#10;Description automatically generated">
            <a:extLst>
              <a:ext uri="{FF2B5EF4-FFF2-40B4-BE49-F238E27FC236}">
                <a16:creationId xmlns:a16="http://schemas.microsoft.com/office/drawing/2014/main" id="{6592D593-5760-47E3-8237-193C84B0B10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5889" y="751410"/>
            <a:ext cx="4970683" cy="469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60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</a:rPr>
              <a:t>Investigations</a:t>
            </a:r>
            <a:endParaRPr lang="en-US" dirty="0">
              <a:solidFill>
                <a:srgbClr val="00A65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2F8B30-99DF-4AFC-A217-03A6B4B0D7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249109"/>
            <a:ext cx="3661248" cy="4106862"/>
          </a:xfrm>
        </p:spPr>
        <p:txBody>
          <a:bodyPr>
            <a:normAutofit/>
          </a:bodyPr>
          <a:lstStyle/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Revisit page 7 and review the Project Sparks. 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Think about the great solutions you have come up with in the previous sessions. </a:t>
            </a:r>
            <a:endParaRPr lang="en-US" dirty="0">
              <a:latin typeface="Helvetica Neue" panose="02000503000000020004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46DEAD8-C6F0-4C41-BD98-C081E72EC9E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6684" y="365127"/>
            <a:ext cx="4261360" cy="568095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44321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4B9620E39DC0D46B013DDD47E942A0F" ma:contentTypeVersion="13" ma:contentTypeDescription="Create a new document." ma:contentTypeScope="" ma:versionID="8203f4a1a4c036fb137e6fa6e7a2a285">
  <xsd:schema xmlns:xsd="http://www.w3.org/2001/XMLSchema" xmlns:xs="http://www.w3.org/2001/XMLSchema" xmlns:p="http://schemas.microsoft.com/office/2006/metadata/properties" xmlns:ns2="f0e45243-17b0-4cce-9b2d-f191534f8a0e" xmlns:ns3="eef8d247-b517-4b03-8403-4e70816b143f" targetNamespace="http://schemas.microsoft.com/office/2006/metadata/properties" ma:root="true" ma:fieldsID="6a3bae3d380ee0628374f0bda4e02413" ns2:_="" ns3:_="">
    <xsd:import namespace="f0e45243-17b0-4cce-9b2d-f191534f8a0e"/>
    <xsd:import namespace="eef8d247-b517-4b03-8403-4e70816b14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e45243-17b0-4cce-9b2d-f191534f8a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f8d247-b517-4b03-8403-4e70816b143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8C3B65E-86F5-4F12-882B-E72674BBA31A}">
  <ds:schemaRefs>
    <ds:schemaRef ds:uri="eef8d247-b517-4b03-8403-4e70816b143f"/>
    <ds:schemaRef ds:uri="f0e45243-17b0-4cce-9b2d-f191534f8a0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151A670-0DF8-40A2-9C30-9AF459D7E23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1E2D7E-9FA8-4EB3-9C54-A7E57A7F76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e45243-17b0-4cce-9b2d-f191534f8a0e"/>
    <ds:schemaRef ds:uri="eef8d247-b517-4b03-8403-4e70816b14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7002</TotalTime>
  <Words>1157</Words>
  <Application>Microsoft Macintosh PowerPoint</Application>
  <PresentationFormat>On-screen Show (4:3)</PresentationFormat>
  <Paragraphs>136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Arial-BoldMT</vt:lpstr>
      <vt:lpstr>ArialMT</vt:lpstr>
      <vt:lpstr>Calibri</vt:lpstr>
      <vt:lpstr>Chantal Light</vt:lpstr>
      <vt:lpstr>Helvetica Neue</vt:lpstr>
      <vt:lpstr>Roboto</vt:lpstr>
      <vt:lpstr>Roboto Medium</vt:lpstr>
      <vt:lpstr>Office Theme</vt:lpstr>
      <vt:lpstr>1_Office Theme</vt:lpstr>
      <vt:lpstr>PowerPoint Presentation</vt:lpstr>
      <vt:lpstr>Session Overview</vt:lpstr>
      <vt:lpstr>Introduction</vt:lpstr>
      <vt:lpstr>Guided Mission</vt:lpstr>
      <vt:lpstr>PowerPoint Presentation</vt:lpstr>
      <vt:lpstr>Guided Mission</vt:lpstr>
      <vt:lpstr>Guided Mission</vt:lpstr>
      <vt:lpstr>Guided Mission</vt:lpstr>
      <vt:lpstr>Investigations</vt:lpstr>
      <vt:lpstr>Investigations</vt:lpstr>
      <vt:lpstr>Investigations</vt:lpstr>
      <vt:lpstr>Share</vt:lpstr>
      <vt:lpstr>Reflection Questions</vt:lpstr>
      <vt:lpstr>Career Connections</vt:lpstr>
      <vt:lpstr>Multimedia Resources</vt:lpstr>
      <vt:lpstr>Clean Up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Singh, Ramandeep</cp:lastModifiedBy>
  <cp:revision>7</cp:revision>
  <dcterms:created xsi:type="dcterms:W3CDTF">2020-04-21T20:33:01Z</dcterms:created>
  <dcterms:modified xsi:type="dcterms:W3CDTF">2021-10-16T14:13:49Z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0x01010084B9620E39DC0D46B013DDD47E942A0F</vt:lpwstr>
  </property>
</Properties>
</file>